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tags/tag1.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tags/tag2.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8"/>
  </p:notesMasterIdLst>
  <p:handoutMasterIdLst>
    <p:handoutMasterId r:id="rId19"/>
  </p:handoutMasterIdLst>
  <p:sldIdLst>
    <p:sldId id="256" r:id="rId2"/>
    <p:sldId id="289" r:id="rId3"/>
    <p:sldId id="287" r:id="rId4"/>
    <p:sldId id="292" r:id="rId5"/>
    <p:sldId id="288" r:id="rId6"/>
    <p:sldId id="291" r:id="rId7"/>
    <p:sldId id="276" r:id="rId8"/>
    <p:sldId id="278" r:id="rId9"/>
    <p:sldId id="271" r:id="rId10"/>
    <p:sldId id="262" r:id="rId11"/>
    <p:sldId id="261" r:id="rId12"/>
    <p:sldId id="264" r:id="rId13"/>
    <p:sldId id="267" r:id="rId14"/>
    <p:sldId id="272" r:id="rId15"/>
    <p:sldId id="284" r:id="rId16"/>
    <p:sldId id="265"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A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00" d="100"/>
          <a:sy n="100" d="100"/>
        </p:scale>
        <p:origin x="-432" y="10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hcefdc01\data\Office%20Files%20-%20Final%20Documents%20Only\HEN%20-%20Homeless%20Education%20Network\Quarterly%20Meetings\HEN%20Meeting%20Evaluation\HEN%20Meeting%20Outcomes%20Tracking.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file:///\\hcefdc01\data\Office%20Files%20-%20Final%20Documents%20Only\HEN%20-%20Homeless%20Education%20Network\Outcomes\Stakeholder%20Survey%202015\Stakeholder%20Survey%20Response%20Data_6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'Org Charts'!$B$25</c:f>
              <c:strCache>
                <c:ptCount val="1"/>
                <c:pt idx="0">
                  <c:v>Number of organizations attending HEN meetings</c:v>
                </c:pt>
              </c:strCache>
            </c:strRef>
          </c:tx>
          <c:explosion val="3"/>
          <c:dLbls>
            <c:txPr>
              <a:bodyPr/>
              <a:lstStyle/>
              <a:p>
                <a:pPr>
                  <a:defRPr sz="2000"/>
                </a:pPr>
                <a:endParaRPr lang="en-US"/>
              </a:p>
            </c:txPr>
            <c:showLegendKey val="0"/>
            <c:showVal val="0"/>
            <c:showCatName val="0"/>
            <c:showSerName val="0"/>
            <c:showPercent val="1"/>
            <c:showBubbleSize val="0"/>
            <c:showLeaderLines val="1"/>
          </c:dLbls>
          <c:cat>
            <c:strRef>
              <c:f>'Org Charts'!$A$26:$A$33</c:f>
              <c:strCache>
                <c:ptCount val="8"/>
                <c:pt idx="0">
                  <c:v>Business</c:v>
                </c:pt>
                <c:pt idx="1">
                  <c:v>Faith-Based Org</c:v>
                </c:pt>
                <c:pt idx="2">
                  <c:v>Higher Education</c:v>
                </c:pt>
                <c:pt idx="3">
                  <c:v>Foundation</c:v>
                </c:pt>
                <c:pt idx="4">
                  <c:v>Government</c:v>
                </c:pt>
                <c:pt idx="5">
                  <c:v>Homeless Provider</c:v>
                </c:pt>
                <c:pt idx="6">
                  <c:v>Education (PreK and K-12)</c:v>
                </c:pt>
                <c:pt idx="7">
                  <c:v>Other Non-Profit Org</c:v>
                </c:pt>
              </c:strCache>
            </c:strRef>
          </c:cat>
          <c:val>
            <c:numRef>
              <c:f>'Org Charts'!$B$26:$B$33</c:f>
              <c:numCache>
                <c:formatCode>General</c:formatCode>
                <c:ptCount val="8"/>
                <c:pt idx="0">
                  <c:v>1</c:v>
                </c:pt>
                <c:pt idx="1">
                  <c:v>5</c:v>
                </c:pt>
                <c:pt idx="2">
                  <c:v>7</c:v>
                </c:pt>
                <c:pt idx="3">
                  <c:v>7</c:v>
                </c:pt>
                <c:pt idx="4">
                  <c:v>24</c:v>
                </c:pt>
                <c:pt idx="5">
                  <c:v>28</c:v>
                </c:pt>
                <c:pt idx="6">
                  <c:v>44</c:v>
                </c:pt>
                <c:pt idx="7">
                  <c:v>67</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3817891733043208"/>
          <c:y val="5.133724809822502E-2"/>
          <c:w val="0.35247522465712627"/>
          <c:h val="0.93328978764018133"/>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73974772140824E-2"/>
          <c:y val="2.5821596244131457E-2"/>
          <c:w val="0.54537127479318248"/>
          <c:h val="0.81839211119736799"/>
        </c:manualLayout>
      </c:layout>
      <c:barChart>
        <c:barDir val="bar"/>
        <c:grouping val="clustered"/>
        <c:varyColors val="0"/>
        <c:ser>
          <c:idx val="0"/>
          <c:order val="0"/>
          <c:tx>
            <c:strRef>
              <c:f>Sheet1!$B$1</c:f>
              <c:strCache>
                <c:ptCount val="1"/>
                <c:pt idx="0">
                  <c:v>Expanded my knowledge of homeless education issues</c:v>
                </c:pt>
              </c:strCache>
            </c:strRef>
          </c:tx>
          <c:invertIfNegative val="0"/>
          <c:dLbls>
            <c:showLegendKey val="0"/>
            <c:showVal val="1"/>
            <c:showCatName val="0"/>
            <c:showSerName val="0"/>
            <c:showPercent val="0"/>
            <c:showBubbleSize val="0"/>
            <c:showLeaderLines val="0"/>
          </c:dLbls>
          <c:cat>
            <c:numRef>
              <c:f>Sheet1!$A$2</c:f>
              <c:numCache>
                <c:formatCode>0%</c:formatCode>
                <c:ptCount val="1"/>
              </c:numCache>
            </c:numRef>
          </c:cat>
          <c:val>
            <c:numRef>
              <c:f>Sheet1!$B$2</c:f>
              <c:numCache>
                <c:formatCode>0%</c:formatCode>
                <c:ptCount val="1"/>
                <c:pt idx="0">
                  <c:v>0.92859999999999998</c:v>
                </c:pt>
              </c:numCache>
            </c:numRef>
          </c:val>
        </c:ser>
        <c:ser>
          <c:idx val="1"/>
          <c:order val="1"/>
          <c:tx>
            <c:strRef>
              <c:f>Sheet1!$C$1</c:f>
              <c:strCache>
                <c:ptCount val="1"/>
                <c:pt idx="0">
                  <c:v>Grew my professional network</c:v>
                </c:pt>
              </c:strCache>
            </c:strRef>
          </c:tx>
          <c:invertIfNegative val="0"/>
          <c:dLbls>
            <c:showLegendKey val="0"/>
            <c:showVal val="1"/>
            <c:showCatName val="0"/>
            <c:showSerName val="0"/>
            <c:showPercent val="0"/>
            <c:showBubbleSize val="0"/>
            <c:showLeaderLines val="0"/>
          </c:dLbls>
          <c:cat>
            <c:numRef>
              <c:f>Sheet1!$A$2</c:f>
              <c:numCache>
                <c:formatCode>0%</c:formatCode>
                <c:ptCount val="1"/>
              </c:numCache>
            </c:numRef>
          </c:cat>
          <c:val>
            <c:numRef>
              <c:f>Sheet1!$C$2</c:f>
              <c:numCache>
                <c:formatCode>0%</c:formatCode>
                <c:ptCount val="1"/>
                <c:pt idx="0">
                  <c:v>0.8095</c:v>
                </c:pt>
              </c:numCache>
            </c:numRef>
          </c:val>
        </c:ser>
        <c:ser>
          <c:idx val="2"/>
          <c:order val="2"/>
          <c:tx>
            <c:strRef>
              <c:f>Sheet1!$D$1</c:f>
              <c:strCache>
                <c:ptCount val="1"/>
                <c:pt idx="0">
                  <c:v>Learned about community resources relevant to my clients</c:v>
                </c:pt>
              </c:strCache>
            </c:strRef>
          </c:tx>
          <c:invertIfNegative val="0"/>
          <c:dLbls>
            <c:showLegendKey val="0"/>
            <c:showVal val="1"/>
            <c:showCatName val="0"/>
            <c:showSerName val="0"/>
            <c:showPercent val="0"/>
            <c:showBubbleSize val="0"/>
            <c:showLeaderLines val="0"/>
          </c:dLbls>
          <c:cat>
            <c:numRef>
              <c:f>Sheet1!$A$2</c:f>
              <c:numCache>
                <c:formatCode>0%</c:formatCode>
                <c:ptCount val="1"/>
              </c:numCache>
            </c:numRef>
          </c:cat>
          <c:val>
            <c:numRef>
              <c:f>Sheet1!$D$2</c:f>
              <c:numCache>
                <c:formatCode>0%</c:formatCode>
                <c:ptCount val="1"/>
                <c:pt idx="0">
                  <c:v>0.78569999999999995</c:v>
                </c:pt>
              </c:numCache>
            </c:numRef>
          </c:val>
        </c:ser>
        <c:ser>
          <c:idx val="3"/>
          <c:order val="3"/>
          <c:tx>
            <c:strRef>
              <c:f>Sheet1!$E$1</c:f>
              <c:strCache>
                <c:ptCount val="1"/>
                <c:pt idx="0">
                  <c:v>Got the word out about my program/organization</c:v>
                </c:pt>
              </c:strCache>
            </c:strRef>
          </c:tx>
          <c:invertIfNegative val="0"/>
          <c:dLbls>
            <c:showLegendKey val="0"/>
            <c:showVal val="1"/>
            <c:showCatName val="0"/>
            <c:showSerName val="0"/>
            <c:showPercent val="0"/>
            <c:showBubbleSize val="0"/>
            <c:showLeaderLines val="0"/>
          </c:dLbls>
          <c:cat>
            <c:numRef>
              <c:f>Sheet1!$A$2</c:f>
              <c:numCache>
                <c:formatCode>0%</c:formatCode>
                <c:ptCount val="1"/>
              </c:numCache>
            </c:numRef>
          </c:cat>
          <c:val>
            <c:numRef>
              <c:f>Sheet1!$E$2</c:f>
              <c:numCache>
                <c:formatCode>0%</c:formatCode>
                <c:ptCount val="1"/>
                <c:pt idx="0">
                  <c:v>0.59519999999999995</c:v>
                </c:pt>
              </c:numCache>
            </c:numRef>
          </c:val>
        </c:ser>
        <c:ser>
          <c:idx val="4"/>
          <c:order val="4"/>
          <c:tx>
            <c:strRef>
              <c:f>Sheet1!$F$1</c:f>
              <c:strCache>
                <c:ptCount val="1"/>
                <c:pt idx="0">
                  <c:v>Learned about relevant research/best practices</c:v>
                </c:pt>
              </c:strCache>
            </c:strRef>
          </c:tx>
          <c:invertIfNegative val="0"/>
          <c:dLbls>
            <c:showLegendKey val="0"/>
            <c:showVal val="1"/>
            <c:showCatName val="0"/>
            <c:showSerName val="0"/>
            <c:showPercent val="0"/>
            <c:showBubbleSize val="0"/>
            <c:showLeaderLines val="0"/>
          </c:dLbls>
          <c:cat>
            <c:numRef>
              <c:f>Sheet1!$A$2</c:f>
              <c:numCache>
                <c:formatCode>0%</c:formatCode>
                <c:ptCount val="1"/>
              </c:numCache>
            </c:numRef>
          </c:cat>
          <c:val>
            <c:numRef>
              <c:f>Sheet1!$F$2</c:f>
              <c:numCache>
                <c:formatCode>0%</c:formatCode>
                <c:ptCount val="1"/>
                <c:pt idx="0">
                  <c:v>0.57140000000000002</c:v>
                </c:pt>
              </c:numCache>
            </c:numRef>
          </c:val>
        </c:ser>
        <c:dLbls>
          <c:showLegendKey val="0"/>
          <c:showVal val="0"/>
          <c:showCatName val="0"/>
          <c:showSerName val="0"/>
          <c:showPercent val="0"/>
          <c:showBubbleSize val="0"/>
        </c:dLbls>
        <c:gapWidth val="150"/>
        <c:axId val="108504192"/>
        <c:axId val="108505728"/>
      </c:barChart>
      <c:catAx>
        <c:axId val="108504192"/>
        <c:scaling>
          <c:orientation val="minMax"/>
        </c:scaling>
        <c:delete val="0"/>
        <c:axPos val="l"/>
        <c:numFmt formatCode="0%" sourceLinked="1"/>
        <c:majorTickMark val="out"/>
        <c:minorTickMark val="none"/>
        <c:tickLblPos val="nextTo"/>
        <c:crossAx val="108505728"/>
        <c:crosses val="autoZero"/>
        <c:auto val="1"/>
        <c:lblAlgn val="ctr"/>
        <c:lblOffset val="100"/>
        <c:noMultiLvlLbl val="0"/>
      </c:catAx>
      <c:valAx>
        <c:axId val="108505728"/>
        <c:scaling>
          <c:orientation val="minMax"/>
        </c:scaling>
        <c:delete val="0"/>
        <c:axPos val="b"/>
        <c:majorGridlines/>
        <c:numFmt formatCode="0%" sourceLinked="1"/>
        <c:majorTickMark val="out"/>
        <c:minorTickMark val="none"/>
        <c:tickLblPos val="nextTo"/>
        <c:crossAx val="108504192"/>
        <c:crosses val="autoZero"/>
        <c:crossBetween val="between"/>
      </c:valAx>
    </c:plotArea>
    <c:legend>
      <c:legendPos val="r"/>
      <c:layout>
        <c:manualLayout>
          <c:xMode val="edge"/>
          <c:yMode val="edge"/>
          <c:x val="0.66444289400533796"/>
          <c:y val="2.8169014084507043E-2"/>
          <c:w val="0.33274416647286176"/>
          <c:h val="0.9300070237699160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73974772140824E-2"/>
          <c:y val="2.5821596244131457E-2"/>
          <c:w val="0.54537127479318248"/>
          <c:h val="0.81839211119736799"/>
        </c:manualLayout>
      </c:layout>
      <c:barChart>
        <c:barDir val="bar"/>
        <c:grouping val="clustered"/>
        <c:varyColors val="0"/>
        <c:ser>
          <c:idx val="0"/>
          <c:order val="0"/>
          <c:tx>
            <c:strRef>
              <c:f>Sheet1!$B$1</c:f>
              <c:strCache>
                <c:ptCount val="1"/>
                <c:pt idx="0">
                  <c:v>Shared information with colleagues, staff, or clients</c:v>
                </c:pt>
              </c:strCache>
            </c:strRef>
          </c:tx>
          <c:invertIfNegative val="0"/>
          <c:dLbls>
            <c:showLegendKey val="0"/>
            <c:showVal val="1"/>
            <c:showCatName val="0"/>
            <c:showSerName val="0"/>
            <c:showPercent val="0"/>
            <c:showBubbleSize val="0"/>
            <c:showLeaderLines val="0"/>
          </c:dLbls>
          <c:cat>
            <c:numRef>
              <c:f>Sheet1!$A$2</c:f>
              <c:numCache>
                <c:formatCode>0%</c:formatCode>
                <c:ptCount val="1"/>
              </c:numCache>
            </c:numRef>
          </c:cat>
          <c:val>
            <c:numRef>
              <c:f>Sheet1!$B$2</c:f>
              <c:numCache>
                <c:formatCode>0%</c:formatCode>
                <c:ptCount val="1"/>
                <c:pt idx="0">
                  <c:v>0.76190000000000002</c:v>
                </c:pt>
              </c:numCache>
            </c:numRef>
          </c:val>
        </c:ser>
        <c:ser>
          <c:idx val="1"/>
          <c:order val="1"/>
          <c:tx>
            <c:strRef>
              <c:f>Sheet1!$C$1</c:f>
              <c:strCache>
                <c:ptCount val="1"/>
                <c:pt idx="0">
                  <c:v>Referred clients to a program</c:v>
                </c:pt>
              </c:strCache>
            </c:strRef>
          </c:tx>
          <c:invertIfNegative val="0"/>
          <c:dLbls>
            <c:showLegendKey val="0"/>
            <c:showVal val="1"/>
            <c:showCatName val="0"/>
            <c:showSerName val="0"/>
            <c:showPercent val="0"/>
            <c:showBubbleSize val="0"/>
            <c:showLeaderLines val="0"/>
          </c:dLbls>
          <c:cat>
            <c:numRef>
              <c:f>Sheet1!$A$2</c:f>
              <c:numCache>
                <c:formatCode>0%</c:formatCode>
                <c:ptCount val="1"/>
              </c:numCache>
            </c:numRef>
          </c:cat>
          <c:val>
            <c:numRef>
              <c:f>Sheet1!$C$2</c:f>
              <c:numCache>
                <c:formatCode>0%</c:formatCode>
                <c:ptCount val="1"/>
                <c:pt idx="0">
                  <c:v>0.57140000000000002</c:v>
                </c:pt>
              </c:numCache>
            </c:numRef>
          </c:val>
        </c:ser>
        <c:ser>
          <c:idx val="2"/>
          <c:order val="2"/>
          <c:tx>
            <c:strRef>
              <c:f>Sheet1!$D$1</c:f>
              <c:strCache>
                <c:ptCount val="1"/>
                <c:pt idx="0">
                  <c:v>Incorporated best practices into my workplace</c:v>
                </c:pt>
              </c:strCache>
            </c:strRef>
          </c:tx>
          <c:invertIfNegative val="0"/>
          <c:dLbls>
            <c:showLegendKey val="0"/>
            <c:showVal val="1"/>
            <c:showCatName val="0"/>
            <c:showSerName val="0"/>
            <c:showPercent val="0"/>
            <c:showBubbleSize val="0"/>
            <c:showLeaderLines val="0"/>
          </c:dLbls>
          <c:cat>
            <c:numRef>
              <c:f>Sheet1!$A$2</c:f>
              <c:numCache>
                <c:formatCode>0%</c:formatCode>
                <c:ptCount val="1"/>
              </c:numCache>
            </c:numRef>
          </c:cat>
          <c:val>
            <c:numRef>
              <c:f>Sheet1!$D$2</c:f>
              <c:numCache>
                <c:formatCode>0%</c:formatCode>
                <c:ptCount val="1"/>
                <c:pt idx="0">
                  <c:v>0.35709999999999997</c:v>
                </c:pt>
              </c:numCache>
            </c:numRef>
          </c:val>
        </c:ser>
        <c:ser>
          <c:idx val="3"/>
          <c:order val="3"/>
          <c:tx>
            <c:strRef>
              <c:f>Sheet1!$E$1</c:f>
              <c:strCache>
                <c:ptCount val="1"/>
                <c:pt idx="0">
                  <c:v>Gained partners/supporters for my work</c:v>
                </c:pt>
              </c:strCache>
            </c:strRef>
          </c:tx>
          <c:invertIfNegative val="0"/>
          <c:dLbls>
            <c:showLegendKey val="0"/>
            <c:showVal val="1"/>
            <c:showCatName val="0"/>
            <c:showSerName val="0"/>
            <c:showPercent val="0"/>
            <c:showBubbleSize val="0"/>
            <c:showLeaderLines val="0"/>
          </c:dLbls>
          <c:cat>
            <c:numRef>
              <c:f>Sheet1!$A$2</c:f>
              <c:numCache>
                <c:formatCode>0%</c:formatCode>
                <c:ptCount val="1"/>
              </c:numCache>
            </c:numRef>
          </c:cat>
          <c:val>
            <c:numRef>
              <c:f>Sheet1!$E$2</c:f>
              <c:numCache>
                <c:formatCode>0%</c:formatCode>
                <c:ptCount val="1"/>
                <c:pt idx="0">
                  <c:v>0.33329999999999999</c:v>
                </c:pt>
              </c:numCache>
            </c:numRef>
          </c:val>
        </c:ser>
        <c:ser>
          <c:idx val="4"/>
          <c:order val="4"/>
          <c:tx>
            <c:strRef>
              <c:f>Sheet1!$F$1</c:f>
              <c:strCache>
                <c:ptCount val="1"/>
                <c:pt idx="0">
                  <c:v>Developed collaborative initative/s</c:v>
                </c:pt>
              </c:strCache>
            </c:strRef>
          </c:tx>
          <c:invertIfNegative val="0"/>
          <c:dLbls>
            <c:showLegendKey val="0"/>
            <c:showVal val="1"/>
            <c:showCatName val="0"/>
            <c:showSerName val="0"/>
            <c:showPercent val="0"/>
            <c:showBubbleSize val="0"/>
            <c:showLeaderLines val="0"/>
          </c:dLbls>
          <c:cat>
            <c:numRef>
              <c:f>Sheet1!$A$2</c:f>
              <c:numCache>
                <c:formatCode>0%</c:formatCode>
                <c:ptCount val="1"/>
              </c:numCache>
            </c:numRef>
          </c:cat>
          <c:val>
            <c:numRef>
              <c:f>Sheet1!$F$2</c:f>
              <c:numCache>
                <c:formatCode>0%</c:formatCode>
                <c:ptCount val="1"/>
                <c:pt idx="0">
                  <c:v>0.33329999999999999</c:v>
                </c:pt>
              </c:numCache>
            </c:numRef>
          </c:val>
        </c:ser>
        <c:ser>
          <c:idx val="5"/>
          <c:order val="5"/>
          <c:tx>
            <c:strRef>
              <c:f>Sheet1!$G$1</c:f>
              <c:strCache>
                <c:ptCount val="1"/>
                <c:pt idx="0">
                  <c:v>Wrote to an elected official about a policy issue</c:v>
                </c:pt>
              </c:strCache>
            </c:strRef>
          </c:tx>
          <c:invertIfNegative val="0"/>
          <c:dLbls>
            <c:showLegendKey val="0"/>
            <c:showVal val="1"/>
            <c:showCatName val="0"/>
            <c:showSerName val="0"/>
            <c:showPercent val="0"/>
            <c:showBubbleSize val="0"/>
            <c:showLeaderLines val="0"/>
          </c:dLbls>
          <c:cat>
            <c:numRef>
              <c:f>Sheet1!$A$2</c:f>
              <c:numCache>
                <c:formatCode>0%</c:formatCode>
                <c:ptCount val="1"/>
              </c:numCache>
            </c:numRef>
          </c:cat>
          <c:val>
            <c:numRef>
              <c:f>Sheet1!$G$2</c:f>
              <c:numCache>
                <c:formatCode>0%</c:formatCode>
                <c:ptCount val="1"/>
                <c:pt idx="0">
                  <c:v>0.23810000000000001</c:v>
                </c:pt>
              </c:numCache>
            </c:numRef>
          </c:val>
        </c:ser>
        <c:dLbls>
          <c:showLegendKey val="0"/>
          <c:showVal val="0"/>
          <c:showCatName val="0"/>
          <c:showSerName val="0"/>
          <c:showPercent val="0"/>
          <c:showBubbleSize val="0"/>
        </c:dLbls>
        <c:gapWidth val="150"/>
        <c:axId val="108599936"/>
        <c:axId val="108614016"/>
      </c:barChart>
      <c:catAx>
        <c:axId val="108599936"/>
        <c:scaling>
          <c:orientation val="minMax"/>
        </c:scaling>
        <c:delete val="0"/>
        <c:axPos val="l"/>
        <c:numFmt formatCode="0%" sourceLinked="1"/>
        <c:majorTickMark val="out"/>
        <c:minorTickMark val="none"/>
        <c:tickLblPos val="nextTo"/>
        <c:crossAx val="108614016"/>
        <c:crosses val="autoZero"/>
        <c:auto val="1"/>
        <c:lblAlgn val="ctr"/>
        <c:lblOffset val="100"/>
        <c:noMultiLvlLbl val="0"/>
      </c:catAx>
      <c:valAx>
        <c:axId val="108614016"/>
        <c:scaling>
          <c:orientation val="minMax"/>
        </c:scaling>
        <c:delete val="0"/>
        <c:axPos val="b"/>
        <c:majorGridlines/>
        <c:numFmt formatCode="0%" sourceLinked="1"/>
        <c:majorTickMark val="out"/>
        <c:minorTickMark val="none"/>
        <c:tickLblPos val="nextTo"/>
        <c:crossAx val="108599936"/>
        <c:crosses val="autoZero"/>
        <c:crossBetween val="between"/>
      </c:valAx>
    </c:plotArea>
    <c:legend>
      <c:legendPos val="r"/>
      <c:layout>
        <c:manualLayout>
          <c:xMode val="edge"/>
          <c:yMode val="edge"/>
          <c:x val="0.66584936376623804"/>
          <c:y val="0"/>
          <c:w val="0.33274416647286176"/>
          <c:h val="0.6309592991016967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7'!$A$4</c:f>
              <c:strCache>
                <c:ptCount val="1"/>
                <c:pt idx="0">
                  <c:v>Networking Events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val>
            <c:numRef>
              <c:f>'Question 7'!$C$4</c:f>
              <c:numCache>
                <c:formatCode>0%</c:formatCode>
                <c:ptCount val="1"/>
                <c:pt idx="0">
                  <c:v>0.42859999999999998</c:v>
                </c:pt>
              </c:numCache>
            </c:numRef>
          </c:val>
        </c:ser>
        <c:ser>
          <c:idx val="1"/>
          <c:order val="1"/>
          <c:tx>
            <c:strRef>
              <c:f>'Question 7'!$A$5</c:f>
              <c:strCache>
                <c:ptCount val="1"/>
                <c:pt idx="0">
                  <c:v>Summits/Conferences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val>
            <c:numRef>
              <c:f>'Question 7'!$C$5</c:f>
              <c:numCache>
                <c:formatCode>0%</c:formatCode>
                <c:ptCount val="1"/>
                <c:pt idx="0">
                  <c:v>0.40479999999999999</c:v>
                </c:pt>
              </c:numCache>
            </c:numRef>
          </c:val>
        </c:ser>
        <c:ser>
          <c:idx val="2"/>
          <c:order val="2"/>
          <c:tx>
            <c:strRef>
              <c:f>'Question 7'!$A$6</c:f>
              <c:strCache>
                <c:ptCount val="1"/>
                <c:pt idx="0">
                  <c:v>Trainings/Workshops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val>
            <c:numRef>
              <c:f>'Question 7'!$C$6</c:f>
              <c:numCache>
                <c:formatCode>0%</c:formatCode>
                <c:ptCount val="1"/>
                <c:pt idx="0">
                  <c:v>0.73809999999999998</c:v>
                </c:pt>
              </c:numCache>
            </c:numRef>
          </c:val>
        </c:ser>
        <c:ser>
          <c:idx val="3"/>
          <c:order val="3"/>
          <c:tx>
            <c:strRef>
              <c:f>'Question 7'!$A$7</c:f>
              <c:strCache>
                <c:ptCount val="1"/>
                <c:pt idx="0">
                  <c:v>Campaigns on Specific Policy Issues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val>
            <c:numRef>
              <c:f>'Question 7'!$C$7</c:f>
              <c:numCache>
                <c:formatCode>0%</c:formatCode>
                <c:ptCount val="1"/>
                <c:pt idx="0">
                  <c:v>0.11899999999999999</c:v>
                </c:pt>
              </c:numCache>
            </c:numRef>
          </c:val>
        </c:ser>
        <c:ser>
          <c:idx val="4"/>
          <c:order val="4"/>
          <c:tx>
            <c:strRef>
              <c:f>'Question 7'!$A$8</c:f>
              <c:strCache>
                <c:ptCount val="1"/>
                <c:pt idx="0">
                  <c:v>Seminars/Lectures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val>
            <c:numRef>
              <c:f>'Question 7'!$C$8</c:f>
              <c:numCache>
                <c:formatCode>0%</c:formatCode>
                <c:ptCount val="1"/>
                <c:pt idx="0">
                  <c:v>0.47620000000000001</c:v>
                </c:pt>
              </c:numCache>
            </c:numRef>
          </c:val>
        </c:ser>
        <c:ser>
          <c:idx val="5"/>
          <c:order val="5"/>
          <c:tx>
            <c:strRef>
              <c:f>'Question 7'!$A$9</c:f>
              <c:strCache>
                <c:ptCount val="1"/>
                <c:pt idx="0">
                  <c:v>Working Groups/Committees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val>
            <c:numRef>
              <c:f>'Question 7'!$C$9</c:f>
              <c:numCache>
                <c:formatCode>0%</c:formatCode>
                <c:ptCount val="1"/>
                <c:pt idx="0">
                  <c:v>0.45240000000000002</c:v>
                </c:pt>
              </c:numCache>
            </c:numRef>
          </c:val>
        </c:ser>
        <c:ser>
          <c:idx val="6"/>
          <c:order val="6"/>
          <c:tx>
            <c:strRef>
              <c:f>'Question 7'!$A$10</c:f>
              <c:strCache>
                <c:ptCount val="1"/>
                <c:pt idx="0">
                  <c:v>Other (please specify)</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val>
            <c:numRef>
              <c:f>'Question 7'!$C$10</c:f>
              <c:numCache>
                <c:formatCode>0%</c:formatCode>
                <c:ptCount val="1"/>
                <c:pt idx="0">
                  <c:v>7.1400000000000005E-2</c:v>
                </c:pt>
              </c:numCache>
            </c:numRef>
          </c:val>
        </c:ser>
        <c:dLbls>
          <c:showLegendKey val="0"/>
          <c:showVal val="0"/>
          <c:showCatName val="0"/>
          <c:showSerName val="0"/>
          <c:showPercent val="0"/>
          <c:showBubbleSize val="0"/>
        </c:dLbls>
        <c:gapWidth val="150"/>
        <c:axId val="324485120"/>
        <c:axId val="324486656"/>
      </c:barChart>
      <c:catAx>
        <c:axId val="324485120"/>
        <c:scaling>
          <c:orientation val="minMax"/>
        </c:scaling>
        <c:delete val="1"/>
        <c:axPos val="b"/>
        <c:numFmt formatCode="General" sourceLinked="1"/>
        <c:majorTickMark val="none"/>
        <c:minorTickMark val="none"/>
        <c:tickLblPos val="nextTo"/>
        <c:crossAx val="324486656"/>
        <c:crosses val="autoZero"/>
        <c:auto val="1"/>
        <c:lblAlgn val="ctr"/>
        <c:lblOffset val="100"/>
        <c:tickLblSkip val="1"/>
        <c:tickMarkSkip val="1"/>
        <c:noMultiLvlLbl val="0"/>
      </c:catAx>
      <c:valAx>
        <c:axId val="324486656"/>
        <c:scaling>
          <c:orientation val="minMax"/>
        </c:scaling>
        <c:delete val="0"/>
        <c:axPos val="l"/>
        <c:majorGridlines/>
        <c:numFmt formatCode="0%" sourceLinked="1"/>
        <c:majorTickMark val="none"/>
        <c:minorTickMark val="none"/>
        <c:tickLblPos val="nextTo"/>
        <c:txPr>
          <a:bodyPr rot="0" vert="horz"/>
          <a:lstStyle/>
          <a:p>
            <a:pPr>
              <a:defRPr/>
            </a:pPr>
            <a:endParaRPr lang="en-US"/>
          </a:p>
        </c:txPr>
        <c:crossAx val="324485120"/>
        <c:crossesAt val="1"/>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7B38B2A2-A44D-4898-8373-70B64CEC4478}" type="datetimeFigureOut">
              <a:rPr lang="en-US" smtClean="0"/>
              <a:t>9/16/2015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97DFAAA-1DB4-4D35-9D7F-081A2087B50D}" type="slidenum">
              <a:rPr lang="en-US" smtClean="0"/>
              <a:t>‹#›</a:t>
            </a:fld>
            <a:endParaRPr lang="en-US"/>
          </a:p>
        </p:txBody>
      </p:sp>
    </p:spTree>
    <p:extLst>
      <p:ext uri="{BB962C8B-B14F-4D97-AF65-F5344CB8AC3E}">
        <p14:creationId xmlns:p14="http://schemas.microsoft.com/office/powerpoint/2010/main" val="3141130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0530EA3-B316-40FB-B97A-ED022F04AF5A}" type="datetimeFigureOut">
              <a:rPr lang="en-US" smtClean="0"/>
              <a:t>9/16/2015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93F2E9F-E25C-4AC9-8BEE-D25FBC45EF22}" type="slidenum">
              <a:rPr lang="en-US" smtClean="0"/>
              <a:t>‹#›</a:t>
            </a:fld>
            <a:endParaRPr lang="en-US"/>
          </a:p>
        </p:txBody>
      </p:sp>
    </p:spTree>
    <p:extLst>
      <p:ext uri="{BB962C8B-B14F-4D97-AF65-F5344CB8AC3E}">
        <p14:creationId xmlns:p14="http://schemas.microsoft.com/office/powerpoint/2010/main" val="3595988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The Homeless Education Network (HEN) is an alliance of community members working to improve educational opportunities and outcomes for children and youth (age 0-24) experiencing homeless in the Greater Pittsburgh area. The HEN is managed by the Homeless Children’s Education Fund with support from local foundations.</a:t>
            </a:r>
          </a:p>
          <a:p>
            <a:pPr marL="0" indent="0">
              <a:buNone/>
            </a:pPr>
            <a:endParaRPr lang="en-US" sz="1200" dirty="0" smtClean="0"/>
          </a:p>
          <a:p>
            <a:pPr marL="0" indent="0">
              <a:buNone/>
            </a:pPr>
            <a:r>
              <a:rPr lang="en-US" sz="1200" dirty="0" smtClean="0"/>
              <a:t>The HEN plans events that help participants to more effectively understand, identify, and address the educational needs of the homeless youth and families they serve, including:</a:t>
            </a:r>
          </a:p>
          <a:p>
            <a:pPr lvl="0"/>
            <a:r>
              <a:rPr lang="en-US" sz="1200" dirty="0" smtClean="0"/>
              <a:t>Updating members on key policy, legislative, and funding issues that impact homeless youth</a:t>
            </a:r>
          </a:p>
          <a:p>
            <a:pPr lvl="0"/>
            <a:r>
              <a:rPr lang="en-US" sz="1200" dirty="0" smtClean="0"/>
              <a:t>Sharing new research, data, and best practices in the field of homeless education</a:t>
            </a:r>
          </a:p>
          <a:p>
            <a:pPr lvl="0"/>
            <a:r>
              <a:rPr lang="en-US" sz="1200" dirty="0" smtClean="0"/>
              <a:t>Linking diverse stakeholders through purposeful discussions around topics of shared concern</a:t>
            </a:r>
            <a:r>
              <a:rPr lang="en-US" sz="1200" i="1" dirty="0" smtClean="0"/>
              <a:t> </a:t>
            </a:r>
          </a:p>
          <a:p>
            <a:pPr lvl="0"/>
            <a:r>
              <a:rPr lang="en-US" sz="1200" dirty="0" smtClean="0"/>
              <a:t>Increasing members’ awareness of local resources to support their clients</a:t>
            </a:r>
          </a:p>
          <a:p>
            <a:pPr lvl="0"/>
            <a:r>
              <a:rPr lang="en-US" sz="1200" dirty="0" smtClean="0"/>
              <a:t>Supporting members in the development of collaborative projects and initiatives</a:t>
            </a:r>
          </a:p>
          <a:p>
            <a:endParaRPr lang="en-US" dirty="0"/>
          </a:p>
        </p:txBody>
      </p:sp>
      <p:sp>
        <p:nvSpPr>
          <p:cNvPr id="4" name="Slide Number Placeholder 3"/>
          <p:cNvSpPr>
            <a:spLocks noGrp="1"/>
          </p:cNvSpPr>
          <p:nvPr>
            <p:ph type="sldNum" sz="quarter" idx="10"/>
          </p:nvPr>
        </p:nvSpPr>
        <p:spPr/>
        <p:txBody>
          <a:bodyPr/>
          <a:lstStyle/>
          <a:p>
            <a:fld id="{593F2E9F-E25C-4AC9-8BEE-D25FBC45EF22}" type="slidenum">
              <a:rPr lang="en-US" smtClean="0"/>
              <a:t>3</a:t>
            </a:fld>
            <a:endParaRPr lang="en-US"/>
          </a:p>
        </p:txBody>
      </p:sp>
    </p:spTree>
    <p:extLst>
      <p:ext uri="{BB962C8B-B14F-4D97-AF65-F5344CB8AC3E}">
        <p14:creationId xmlns:p14="http://schemas.microsoft.com/office/powerpoint/2010/main" val="437133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2E9F-E25C-4AC9-8BEE-D25FBC45EF22}" type="slidenum">
              <a:rPr lang="en-US" smtClean="0"/>
              <a:t>5</a:t>
            </a:fld>
            <a:endParaRPr lang="en-US"/>
          </a:p>
        </p:txBody>
      </p:sp>
    </p:spTree>
    <p:extLst>
      <p:ext uri="{BB962C8B-B14F-4D97-AF65-F5344CB8AC3E}">
        <p14:creationId xmlns:p14="http://schemas.microsoft.com/office/powerpoint/2010/main" val="864725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2E9F-E25C-4AC9-8BEE-D25FBC45EF22}" type="slidenum">
              <a:rPr lang="en-US" smtClean="0"/>
              <a:t>6</a:t>
            </a:fld>
            <a:endParaRPr lang="en-US"/>
          </a:p>
        </p:txBody>
      </p:sp>
    </p:spTree>
    <p:extLst>
      <p:ext uri="{BB962C8B-B14F-4D97-AF65-F5344CB8AC3E}">
        <p14:creationId xmlns:p14="http://schemas.microsoft.com/office/powerpoint/2010/main" val="864725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495</a:t>
            </a:r>
            <a:r>
              <a:rPr lang="en-US" baseline="0" dirty="0" smtClean="0"/>
              <a:t> individuals</a:t>
            </a:r>
            <a:endParaRPr lang="en-US" dirty="0"/>
          </a:p>
        </p:txBody>
      </p:sp>
      <p:sp>
        <p:nvSpPr>
          <p:cNvPr id="4" name="Slide Number Placeholder 3"/>
          <p:cNvSpPr>
            <a:spLocks noGrp="1"/>
          </p:cNvSpPr>
          <p:nvPr>
            <p:ph type="sldNum" sz="quarter" idx="10"/>
          </p:nvPr>
        </p:nvSpPr>
        <p:spPr/>
        <p:txBody>
          <a:bodyPr/>
          <a:lstStyle/>
          <a:p>
            <a:fld id="{593F2E9F-E25C-4AC9-8BEE-D25FBC45EF22}" type="slidenum">
              <a:rPr lang="en-US" smtClean="0"/>
              <a:t>7</a:t>
            </a:fld>
            <a:endParaRPr lang="en-US"/>
          </a:p>
        </p:txBody>
      </p:sp>
    </p:spTree>
    <p:extLst>
      <p:ext uri="{BB962C8B-B14F-4D97-AF65-F5344CB8AC3E}">
        <p14:creationId xmlns:p14="http://schemas.microsoft.com/office/powerpoint/2010/main" val="14604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93F2E9F-E25C-4AC9-8BEE-D25FBC45EF22}" type="slidenum">
              <a:rPr lang="en-US" smtClean="0"/>
              <a:t>10</a:t>
            </a:fld>
            <a:endParaRPr lang="en-US"/>
          </a:p>
        </p:txBody>
      </p:sp>
    </p:spTree>
    <p:extLst>
      <p:ext uri="{BB962C8B-B14F-4D97-AF65-F5344CB8AC3E}">
        <p14:creationId xmlns:p14="http://schemas.microsoft.com/office/powerpoint/2010/main" val="151195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93F2E9F-E25C-4AC9-8BEE-D25FBC45EF22}" type="slidenum">
              <a:rPr lang="en-US" smtClean="0"/>
              <a:t>11</a:t>
            </a:fld>
            <a:endParaRPr lang="en-US"/>
          </a:p>
        </p:txBody>
      </p:sp>
    </p:spTree>
    <p:extLst>
      <p:ext uri="{BB962C8B-B14F-4D97-AF65-F5344CB8AC3E}">
        <p14:creationId xmlns:p14="http://schemas.microsoft.com/office/powerpoint/2010/main" val="2135649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2E9F-E25C-4AC9-8BEE-D25FBC45EF22}" type="slidenum">
              <a:rPr lang="en-US" smtClean="0"/>
              <a:t>13</a:t>
            </a:fld>
            <a:endParaRPr lang="en-US"/>
          </a:p>
        </p:txBody>
      </p:sp>
    </p:spTree>
    <p:extLst>
      <p:ext uri="{BB962C8B-B14F-4D97-AF65-F5344CB8AC3E}">
        <p14:creationId xmlns:p14="http://schemas.microsoft.com/office/powerpoint/2010/main" val="3591800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2FE0739-2E8A-4ECF-8A14-08BE3923FB98}" type="datetimeFigureOut">
              <a:rPr lang="en-US" smtClean="0"/>
              <a:t>9/16/2015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E56E1EE-1E95-46DB-A426-5238C931890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FE0739-2E8A-4ECF-8A14-08BE3923FB98}"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6E1EE-1E95-46DB-A426-5238C93189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2FE0739-2E8A-4ECF-8A14-08BE3923FB98}" type="datetimeFigureOut">
              <a:rPr lang="en-US" smtClean="0"/>
              <a:t>9/16/2015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E56E1EE-1E95-46DB-A426-5238C931890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2FE0739-2E8A-4ECF-8A14-08BE3923FB98}"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E56E1EE-1E95-46DB-A426-5238C931890E}"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2FE0739-2E8A-4ECF-8A14-08BE3923FB98}" type="datetimeFigureOut">
              <a:rPr lang="en-US" smtClean="0"/>
              <a:t>9/16/2015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E56E1EE-1E95-46DB-A426-5238C931890E}"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2FE0739-2E8A-4ECF-8A14-08BE3923FB98}" type="datetimeFigureOut">
              <a:rPr lang="en-US" smtClean="0"/>
              <a:t>9/16/2015</a:t>
            </a:fld>
            <a:endParaRPr lang="en-US"/>
          </a:p>
        </p:txBody>
      </p:sp>
      <p:sp>
        <p:nvSpPr>
          <p:cNvPr id="10" name="Slide Number Placeholder 9"/>
          <p:cNvSpPr>
            <a:spLocks noGrp="1"/>
          </p:cNvSpPr>
          <p:nvPr>
            <p:ph type="sldNum" sz="quarter" idx="16"/>
          </p:nvPr>
        </p:nvSpPr>
        <p:spPr/>
        <p:txBody>
          <a:bodyPr rtlCol="0"/>
          <a:lstStyle/>
          <a:p>
            <a:fld id="{7E56E1EE-1E95-46DB-A426-5238C931890E}"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2FE0739-2E8A-4ECF-8A14-08BE3923FB98}" type="datetimeFigureOut">
              <a:rPr lang="en-US" smtClean="0"/>
              <a:t>9/16/2015</a:t>
            </a:fld>
            <a:endParaRPr lang="en-US"/>
          </a:p>
        </p:txBody>
      </p:sp>
      <p:sp>
        <p:nvSpPr>
          <p:cNvPr id="12" name="Slide Number Placeholder 11"/>
          <p:cNvSpPr>
            <a:spLocks noGrp="1"/>
          </p:cNvSpPr>
          <p:nvPr>
            <p:ph type="sldNum" sz="quarter" idx="16"/>
          </p:nvPr>
        </p:nvSpPr>
        <p:spPr/>
        <p:txBody>
          <a:bodyPr rtlCol="0"/>
          <a:lstStyle/>
          <a:p>
            <a:fld id="{7E56E1EE-1E95-46DB-A426-5238C931890E}"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FE0739-2E8A-4ECF-8A14-08BE3923FB98}" type="datetimeFigureOut">
              <a:rPr lang="en-US" smtClean="0"/>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E56E1EE-1E95-46DB-A426-5238C93189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E0739-2E8A-4ECF-8A14-08BE3923FB98}" type="datetimeFigureOut">
              <a:rPr lang="en-US" smtClean="0"/>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E56E1EE-1E95-46DB-A426-5238C93189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2FE0739-2E8A-4ECF-8A14-08BE3923FB98}"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E56E1EE-1E95-46DB-A426-5238C931890E}"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2FE0739-2E8A-4ECF-8A14-08BE3923FB98}" type="datetimeFigureOut">
              <a:rPr lang="en-US" smtClean="0"/>
              <a:t>9/16/2015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E56E1EE-1E95-46DB-A426-5238C931890E}"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2FE0739-2E8A-4ECF-8A14-08BE3923FB98}" type="datetimeFigureOut">
              <a:rPr lang="en-US" smtClean="0"/>
              <a:t>9/16/2015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E56E1EE-1E95-46DB-A426-5238C931890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2362200" cy="6019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38400" y="989457"/>
            <a:ext cx="7620000" cy="1828800"/>
          </a:xfrm>
        </p:spPr>
        <p:txBody>
          <a:bodyPr>
            <a:normAutofit/>
          </a:bodyPr>
          <a:lstStyle/>
          <a:p>
            <a:r>
              <a:rPr lang="en-US" sz="3600" dirty="0" smtClean="0"/>
              <a:t>Homeless Education </a:t>
            </a:r>
            <a:r>
              <a:rPr lang="en-US" sz="3600" dirty="0" smtClean="0"/>
              <a:t>Network</a:t>
            </a:r>
            <a:br>
              <a:rPr lang="en-US" sz="3600" dirty="0" smtClean="0"/>
            </a:br>
            <a:r>
              <a:rPr lang="en-US" sz="3600" dirty="0" smtClean="0"/>
              <a:t>Assessment &amp; Community </a:t>
            </a:r>
            <a:br>
              <a:rPr lang="en-US" sz="3600" dirty="0" smtClean="0"/>
            </a:br>
            <a:r>
              <a:rPr lang="en-US" sz="3600" dirty="0" smtClean="0"/>
              <a:t>Feedback</a:t>
            </a:r>
            <a:endParaRPr lang="en-US" sz="3600" dirty="0"/>
          </a:p>
        </p:txBody>
      </p:sp>
      <p:sp>
        <p:nvSpPr>
          <p:cNvPr id="3" name="Subtitle 2"/>
          <p:cNvSpPr>
            <a:spLocks noGrp="1"/>
          </p:cNvSpPr>
          <p:nvPr>
            <p:ph type="subTitle" idx="1"/>
          </p:nvPr>
        </p:nvSpPr>
        <p:spPr>
          <a:xfrm>
            <a:off x="2438400" y="2743200"/>
            <a:ext cx="6705600" cy="685800"/>
          </a:xfrm>
        </p:spPr>
        <p:txBody>
          <a:bodyPr/>
          <a:lstStyle/>
          <a:p>
            <a:r>
              <a:rPr lang="en-US" dirty="0" smtClean="0"/>
              <a:t>Septe</a:t>
            </a:r>
            <a:r>
              <a:rPr lang="en-US" dirty="0" smtClean="0"/>
              <a:t>mber 18, 2015</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8600"/>
            <a:ext cx="1859873" cy="1521714"/>
          </a:xfrm>
          <a:prstGeom prst="rect">
            <a:avLst/>
          </a:prstGeom>
        </p:spPr>
      </p:pic>
    </p:spTree>
    <p:extLst>
      <p:ext uri="{BB962C8B-B14F-4D97-AF65-F5344CB8AC3E}">
        <p14:creationId xmlns:p14="http://schemas.microsoft.com/office/powerpoint/2010/main" val="3617336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Which of the following has been a result of your participation in HEN?</a:t>
            </a:r>
          </a:p>
        </p:txBody>
      </p:sp>
      <p:graphicFrame>
        <p:nvGraphicFramePr>
          <p:cNvPr id="4" name="Chart 3"/>
          <p:cNvGraphicFramePr/>
          <p:nvPr>
            <p:extLst>
              <p:ext uri="{D42A27DB-BD31-4B8C-83A1-F6EECF244321}">
                <p14:modId xmlns:p14="http://schemas.microsoft.com/office/powerpoint/2010/main" val="2876645470"/>
              </p:ext>
            </p:extLst>
          </p:nvPr>
        </p:nvGraphicFramePr>
        <p:xfrm>
          <a:off x="114300" y="1447800"/>
          <a:ext cx="90297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0518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Which of the following has been a result of your participation in HEN?</a:t>
            </a:r>
          </a:p>
        </p:txBody>
      </p:sp>
      <p:graphicFrame>
        <p:nvGraphicFramePr>
          <p:cNvPr id="4" name="Chart 3"/>
          <p:cNvGraphicFramePr/>
          <p:nvPr>
            <p:extLst>
              <p:ext uri="{D42A27DB-BD31-4B8C-83A1-F6EECF244321}">
                <p14:modId xmlns:p14="http://schemas.microsoft.com/office/powerpoint/2010/main" val="2978042814"/>
              </p:ext>
            </p:extLst>
          </p:nvPr>
        </p:nvGraphicFramePr>
        <p:xfrm>
          <a:off x="114300" y="1447800"/>
          <a:ext cx="90297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3984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Has </a:t>
            </a:r>
            <a:r>
              <a:rPr lang="en-US" sz="3600" dirty="0" smtClean="0"/>
              <a:t>your participation in HEN had a positive impact on your work? </a:t>
            </a:r>
            <a:endParaRPr lang="en-US" sz="3600" dirty="0"/>
          </a:p>
        </p:txBody>
      </p:sp>
      <p:sp>
        <p:nvSpPr>
          <p:cNvPr id="5" name="Content Placeholder 2"/>
          <p:cNvSpPr txBox="1">
            <a:spLocks/>
          </p:cNvSpPr>
          <p:nvPr/>
        </p:nvSpPr>
        <p:spPr>
          <a:xfrm>
            <a:off x="685800" y="1600200"/>
            <a:ext cx="7467600" cy="8382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200" dirty="0" smtClean="0"/>
              <a:t>95% responded “Yes”</a:t>
            </a:r>
          </a:p>
          <a:p>
            <a:endParaRPr lang="en-US" sz="1600" dirty="0" smtClean="0"/>
          </a:p>
          <a:p>
            <a:endParaRPr lang="en-US" dirty="0"/>
          </a:p>
        </p:txBody>
      </p:sp>
      <p:sp>
        <p:nvSpPr>
          <p:cNvPr id="6" name="Rectangular Callout 5"/>
          <p:cNvSpPr/>
          <p:nvPr/>
        </p:nvSpPr>
        <p:spPr>
          <a:xfrm>
            <a:off x="457200" y="2403987"/>
            <a:ext cx="2514600" cy="1828800"/>
          </a:xfrm>
          <a:prstGeom prst="wedgeRect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 am better equipped to deal with parents regarding their children’s education.</a:t>
            </a:r>
            <a:endParaRPr lang="en-US" sz="2000" dirty="0"/>
          </a:p>
        </p:txBody>
      </p:sp>
      <p:sp>
        <p:nvSpPr>
          <p:cNvPr id="7" name="Rectangular Callout 6"/>
          <p:cNvSpPr/>
          <p:nvPr/>
        </p:nvSpPr>
        <p:spPr>
          <a:xfrm>
            <a:off x="3344197" y="2400300"/>
            <a:ext cx="2514600" cy="1828800"/>
          </a:xfrm>
          <a:prstGeom prst="wedgeRect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I have become much more aware and effective in working toward change.</a:t>
            </a:r>
            <a:endParaRPr lang="en-US" sz="2000" dirty="0"/>
          </a:p>
        </p:txBody>
      </p:sp>
      <p:sp>
        <p:nvSpPr>
          <p:cNvPr id="8" name="Rectangular Callout 7"/>
          <p:cNvSpPr/>
          <p:nvPr/>
        </p:nvSpPr>
        <p:spPr>
          <a:xfrm>
            <a:off x="6172201" y="2400300"/>
            <a:ext cx="2743200" cy="3543300"/>
          </a:xfrm>
          <a:prstGeom prst="wedgeRectCallout">
            <a:avLst>
              <a:gd name="adj1" fmla="val -20280"/>
              <a:gd name="adj2" fmla="val 56923"/>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 feel that part of my ability to advocate for this change [amendment of PA Act 212] was due, in part, to connections, exposure, information and collaborations through groups such as HEN…</a:t>
            </a:r>
          </a:p>
        </p:txBody>
      </p:sp>
      <p:sp>
        <p:nvSpPr>
          <p:cNvPr id="9" name="Rectangular Callout 8"/>
          <p:cNvSpPr/>
          <p:nvPr/>
        </p:nvSpPr>
        <p:spPr>
          <a:xfrm>
            <a:off x="457200" y="4648200"/>
            <a:ext cx="5401597" cy="1752600"/>
          </a:xfrm>
          <a:prstGeom prst="wedgeRectCallout">
            <a:avLst>
              <a:gd name="adj1" fmla="val -21349"/>
              <a:gd name="adj2" fmla="val 66222"/>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smtClean="0"/>
              <a:t> I have become better educated about the resources available for children and families, legislation and how to advocate regarding that, and have made several connections with providers to better serve our families.</a:t>
            </a:r>
            <a:endParaRPr lang="en-US" sz="2000" dirty="0"/>
          </a:p>
        </p:txBody>
      </p:sp>
    </p:spTree>
    <p:extLst>
      <p:ext uri="{BB962C8B-B14F-4D97-AF65-F5344CB8AC3E}">
        <p14:creationId xmlns:p14="http://schemas.microsoft.com/office/powerpoint/2010/main" val="1020565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Which </a:t>
            </a:r>
            <a:r>
              <a:rPr lang="en-US" sz="3200" dirty="0" smtClean="0"/>
              <a:t>types of HEN activities would you like to see more of in the future? </a:t>
            </a:r>
            <a:endParaRPr lang="en-US" sz="3200" dirty="0"/>
          </a:p>
        </p:txBody>
      </p:sp>
      <p:graphicFrame>
        <p:nvGraphicFramePr>
          <p:cNvPr id="4" name="Chart 3"/>
          <p:cNvGraphicFramePr>
            <a:graphicFrameLocks/>
          </p:cNvGraphicFramePr>
          <p:nvPr>
            <p:extLst>
              <p:ext uri="{D42A27DB-BD31-4B8C-83A1-F6EECF244321}">
                <p14:modId xmlns:p14="http://schemas.microsoft.com/office/powerpoint/2010/main" val="2105401790"/>
              </p:ext>
            </p:extLst>
          </p:nvPr>
        </p:nvGraphicFramePr>
        <p:xfrm>
          <a:off x="228600" y="1676400"/>
          <a:ext cx="8763000" cy="46005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81000" y="6248400"/>
            <a:ext cx="8229600" cy="381000"/>
          </a:xfrm>
          <a:prstGeom prst="rect">
            <a:avLst/>
          </a:prstGeom>
          <a:noFill/>
        </p:spPr>
        <p:txBody>
          <a:bodyPr wrap="square" rtlCol="0">
            <a:spAutoFit/>
          </a:bodyPr>
          <a:lstStyle/>
          <a:p>
            <a:r>
              <a:rPr lang="en-US" dirty="0" smtClean="0"/>
              <a:t>Respondents were able to check multiple responses.</a:t>
            </a:r>
            <a:endParaRPr lang="en-US" dirty="0"/>
          </a:p>
        </p:txBody>
      </p:sp>
    </p:spTree>
    <p:extLst>
      <p:ext uri="{BB962C8B-B14F-4D97-AF65-F5344CB8AC3E}">
        <p14:creationId xmlns:p14="http://schemas.microsoft.com/office/powerpoint/2010/main" val="3326857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 </a:t>
            </a:r>
            <a:r>
              <a:rPr lang="en-US" sz="3200" dirty="0" smtClean="0"/>
              <a:t>the next 3 years, what outcomes to you hope the HEN will be able to accomplish? </a:t>
            </a:r>
            <a:endParaRPr lang="en-US" sz="3200" dirty="0"/>
          </a:p>
        </p:txBody>
      </p:sp>
      <p:sp>
        <p:nvSpPr>
          <p:cNvPr id="3" name="Content Placeholder 2"/>
          <p:cNvSpPr>
            <a:spLocks noGrp="1"/>
          </p:cNvSpPr>
          <p:nvPr>
            <p:ph sz="quarter" idx="1"/>
          </p:nvPr>
        </p:nvSpPr>
        <p:spPr>
          <a:xfrm>
            <a:off x="609600" y="1676400"/>
            <a:ext cx="8153400" cy="4495800"/>
          </a:xfrm>
        </p:spPr>
        <p:txBody>
          <a:bodyPr>
            <a:normAutofit/>
          </a:bodyPr>
          <a:lstStyle/>
          <a:p>
            <a:r>
              <a:rPr lang="en-US" dirty="0" smtClean="0"/>
              <a:t>Reduction in youth homelessness </a:t>
            </a:r>
          </a:p>
          <a:p>
            <a:r>
              <a:rPr lang="en-US" dirty="0" smtClean="0"/>
              <a:t>More educational opportunities for youth</a:t>
            </a:r>
          </a:p>
          <a:p>
            <a:r>
              <a:rPr lang="en-US" dirty="0"/>
              <a:t>Increased school engagement in network</a:t>
            </a:r>
          </a:p>
          <a:p>
            <a:r>
              <a:rPr lang="en-US" dirty="0" smtClean="0"/>
              <a:t>Expansion of network throughout state and region</a:t>
            </a:r>
          </a:p>
          <a:p>
            <a:r>
              <a:rPr lang="en-US" dirty="0" smtClean="0"/>
              <a:t>Coordinate tracking and delivery of services</a:t>
            </a:r>
          </a:p>
          <a:p>
            <a:r>
              <a:rPr lang="en-US" dirty="0" smtClean="0"/>
              <a:t>Implementation of standards of care across network</a:t>
            </a:r>
          </a:p>
          <a:p>
            <a:r>
              <a:rPr lang="en-US" dirty="0" smtClean="0"/>
              <a:t>Involvement of individuals who have been homeless</a:t>
            </a:r>
          </a:p>
          <a:p>
            <a:endParaRPr lang="en-US" dirty="0" smtClean="0"/>
          </a:p>
          <a:p>
            <a:endParaRPr lang="en-US" dirty="0" smtClean="0"/>
          </a:p>
          <a:p>
            <a:endParaRPr lang="en-US" dirty="0"/>
          </a:p>
        </p:txBody>
      </p:sp>
    </p:spTree>
    <p:extLst>
      <p:ext uri="{BB962C8B-B14F-4D97-AF65-F5344CB8AC3E}">
        <p14:creationId xmlns:p14="http://schemas.microsoft.com/office/powerpoint/2010/main" val="779414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Takeaways</a:t>
            </a:r>
            <a:endParaRPr lang="en-US" dirty="0"/>
          </a:p>
        </p:txBody>
      </p:sp>
      <p:sp>
        <p:nvSpPr>
          <p:cNvPr id="3" name="Content Placeholder 2"/>
          <p:cNvSpPr>
            <a:spLocks noGrp="1"/>
          </p:cNvSpPr>
          <p:nvPr>
            <p:ph sz="quarter" idx="1"/>
          </p:nvPr>
        </p:nvSpPr>
        <p:spPr>
          <a:xfrm>
            <a:off x="612648" y="1600200"/>
            <a:ext cx="8153400" cy="5105400"/>
          </a:xfrm>
        </p:spPr>
        <p:txBody>
          <a:bodyPr>
            <a:normAutofit/>
          </a:bodyPr>
          <a:lstStyle/>
          <a:p>
            <a:r>
              <a:rPr lang="en-US" dirty="0"/>
              <a:t>Update vision and objectives </a:t>
            </a:r>
            <a:r>
              <a:rPr lang="en-US" dirty="0" smtClean="0"/>
              <a:t>for next </a:t>
            </a:r>
            <a:r>
              <a:rPr lang="en-US" dirty="0"/>
              <a:t>3 years</a:t>
            </a:r>
          </a:p>
          <a:p>
            <a:r>
              <a:rPr lang="en-US" dirty="0" smtClean="0"/>
              <a:t>Boost </a:t>
            </a:r>
            <a:r>
              <a:rPr lang="en-US" dirty="0" smtClean="0"/>
              <a:t>communications (Monthly e-Bulletin)</a:t>
            </a:r>
          </a:p>
          <a:p>
            <a:r>
              <a:rPr lang="en-US" dirty="0"/>
              <a:t>Build more quality networking time into meetings</a:t>
            </a:r>
          </a:p>
          <a:p>
            <a:r>
              <a:rPr lang="en-US" dirty="0" smtClean="0"/>
              <a:t>Identify</a:t>
            </a:r>
            <a:r>
              <a:rPr lang="en-US" dirty="0" smtClean="0"/>
              <a:t>, promote and/or create training opportunities</a:t>
            </a:r>
          </a:p>
          <a:p>
            <a:r>
              <a:rPr lang="en-US" dirty="0" smtClean="0"/>
              <a:t>Engage HEN members as leaders and drivers of system change</a:t>
            </a:r>
            <a:endParaRPr lang="en-US" dirty="0" smtClean="0"/>
          </a:p>
        </p:txBody>
      </p:sp>
    </p:spTree>
    <p:extLst>
      <p:ext uri="{BB962C8B-B14F-4D97-AF65-F5344CB8AC3E}">
        <p14:creationId xmlns:p14="http://schemas.microsoft.com/office/powerpoint/2010/main" val="3375798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What do </a:t>
            </a:r>
            <a:r>
              <a:rPr lang="en-US" dirty="0" smtClean="0"/>
              <a:t>you </a:t>
            </a:r>
            <a:r>
              <a:rPr lang="en-US" dirty="0" smtClean="0"/>
              <a:t>envision for the future of the Homeless Education Network? How can it be strengthened?</a:t>
            </a:r>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4137642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Goals</a:t>
            </a:r>
            <a:endParaRPr lang="en-US" dirty="0"/>
          </a:p>
        </p:txBody>
      </p:sp>
      <p:sp>
        <p:nvSpPr>
          <p:cNvPr id="3" name="Content Placeholder 2"/>
          <p:cNvSpPr>
            <a:spLocks noGrp="1"/>
          </p:cNvSpPr>
          <p:nvPr>
            <p:ph sz="quarter" idx="1"/>
          </p:nvPr>
        </p:nvSpPr>
        <p:spPr/>
        <p:txBody>
          <a:bodyPr/>
          <a:lstStyle/>
          <a:p>
            <a:pPr marL="0" indent="0">
              <a:buNone/>
            </a:pPr>
            <a:endParaRPr lang="en-US" dirty="0"/>
          </a:p>
          <a:p>
            <a:r>
              <a:rPr lang="en-US" sz="3200" dirty="0" smtClean="0"/>
              <a:t>Understand what types of networking activities best serve HEN participants</a:t>
            </a:r>
          </a:p>
          <a:p>
            <a:endParaRPr lang="en-US" sz="3200" dirty="0"/>
          </a:p>
          <a:p>
            <a:r>
              <a:rPr lang="en-US" sz="3200" dirty="0" smtClean="0"/>
              <a:t>Discover other ways that HEN can be strengthened</a:t>
            </a:r>
          </a:p>
          <a:p>
            <a:pPr marL="0" indent="0">
              <a:buNone/>
            </a:pPr>
            <a:endParaRPr lang="en-US" sz="3200" dirty="0" smtClean="0"/>
          </a:p>
          <a:p>
            <a:r>
              <a:rPr lang="en-US" sz="3200" dirty="0" smtClean="0"/>
              <a:t>Inform HCEF strategic planning for 2016-2018</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78047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is the Homeless Education Network?</a:t>
            </a:r>
            <a:endParaRPr lang="en-US" sz="36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360" t="28104" r="3557" b="26471"/>
          <a:stretch/>
        </p:blipFill>
        <p:spPr bwMode="auto">
          <a:xfrm>
            <a:off x="138112" y="2286000"/>
            <a:ext cx="8867775" cy="308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13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dirty="0" smtClean="0"/>
              <a:t>Our whole community will work together to </a:t>
            </a:r>
            <a:r>
              <a:rPr lang="en-US" b="1" dirty="0" smtClean="0"/>
              <a:t>eliminate educational inequities</a:t>
            </a:r>
            <a:r>
              <a:rPr lang="en-US" dirty="0" smtClean="0"/>
              <a:t> faced by children, youth and families who experience homelessness in Allegheny County.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68872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752600"/>
            <a:ext cx="8153400" cy="4495800"/>
          </a:xfrm>
        </p:spPr>
        <p:txBody>
          <a:bodyPr>
            <a:normAutofit lnSpcReduction="10000"/>
          </a:bodyPr>
          <a:lstStyle/>
          <a:p>
            <a:pPr marL="0" lvl="0" indent="0">
              <a:buNone/>
            </a:pPr>
            <a:r>
              <a:rPr lang="en-US" sz="5400" dirty="0" smtClean="0"/>
              <a:t>Inform		    			Connect</a:t>
            </a:r>
          </a:p>
          <a:p>
            <a:pPr marL="0" lvl="0" indent="0">
              <a:buNone/>
            </a:pPr>
            <a:r>
              <a:rPr lang="en-US" sz="5400" dirty="0" smtClean="0"/>
              <a:t>		</a:t>
            </a:r>
          </a:p>
          <a:p>
            <a:pPr marL="0" lvl="0" indent="0">
              <a:buNone/>
            </a:pPr>
            <a:r>
              <a:rPr lang="en-US" sz="5400" dirty="0" smtClean="0"/>
              <a:t>Expose  	 </a:t>
            </a:r>
            <a:r>
              <a:rPr lang="en-US" sz="6000" dirty="0" smtClean="0">
                <a:solidFill>
                  <a:srgbClr val="0070C0"/>
                </a:solidFill>
              </a:rPr>
              <a:t>How?		</a:t>
            </a:r>
            <a:r>
              <a:rPr lang="en-US" sz="5400" dirty="0" smtClean="0"/>
              <a:t>Elevate</a:t>
            </a:r>
            <a:endParaRPr lang="en-US" sz="5400" i="1" dirty="0">
              <a:solidFill>
                <a:srgbClr val="0070C0"/>
              </a:solidFill>
            </a:endParaRPr>
          </a:p>
          <a:p>
            <a:pPr marL="0" lvl="0" indent="0">
              <a:buNone/>
            </a:pPr>
            <a:r>
              <a:rPr lang="en-US" sz="5400" dirty="0" smtClean="0"/>
              <a:t>						</a:t>
            </a:r>
            <a:endParaRPr lang="en-US" sz="5400" dirty="0"/>
          </a:p>
          <a:p>
            <a:pPr marL="0" lvl="0" indent="0">
              <a:buNone/>
            </a:pPr>
            <a:r>
              <a:rPr lang="en-US" sz="5400" dirty="0" smtClean="0"/>
              <a:t>Support		      	Influence</a:t>
            </a:r>
            <a:endParaRPr lang="en-US" sz="4800" dirty="0"/>
          </a:p>
        </p:txBody>
      </p:sp>
    </p:spTree>
    <p:extLst>
      <p:ext uri="{BB962C8B-B14F-4D97-AF65-F5344CB8AC3E}">
        <p14:creationId xmlns:p14="http://schemas.microsoft.com/office/powerpoint/2010/main" val="3243647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30" y="609600"/>
            <a:ext cx="5611248" cy="37338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9991" t="790" r="15295" b="-790"/>
          <a:stretch/>
        </p:blipFill>
        <p:spPr>
          <a:xfrm>
            <a:off x="0" y="3268565"/>
            <a:ext cx="4060180" cy="373380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7687" r="22635" b="7288"/>
          <a:stretch/>
        </p:blipFill>
        <p:spPr>
          <a:xfrm>
            <a:off x="5486400" y="609600"/>
            <a:ext cx="4191000" cy="371065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5420" y="3268565"/>
            <a:ext cx="5394943" cy="3589436"/>
          </a:xfrm>
          <a:prstGeom prst="rect">
            <a:avLst/>
          </a:prstGeom>
        </p:spPr>
      </p:pic>
      <p:sp>
        <p:nvSpPr>
          <p:cNvPr id="8" name="Title 4"/>
          <p:cNvSpPr>
            <a:spLocks noGrp="1"/>
          </p:cNvSpPr>
          <p:nvPr>
            <p:ph type="title"/>
          </p:nvPr>
        </p:nvSpPr>
        <p:spPr>
          <a:xfrm>
            <a:off x="152400" y="-228600"/>
            <a:ext cx="8839200" cy="990600"/>
          </a:xfrm>
        </p:spPr>
        <p:txBody>
          <a:bodyPr>
            <a:normAutofit/>
          </a:bodyPr>
          <a:lstStyle/>
          <a:p>
            <a:r>
              <a:rPr lang="en-US" dirty="0" smtClean="0"/>
              <a:t>Faces of HEN</a:t>
            </a:r>
            <a:endParaRPr lang="en-US" dirty="0"/>
          </a:p>
        </p:txBody>
      </p:sp>
    </p:spTree>
    <p:extLst>
      <p:ext uri="{BB962C8B-B14F-4D97-AF65-F5344CB8AC3E}">
        <p14:creationId xmlns:p14="http://schemas.microsoft.com/office/powerpoint/2010/main" val="3696229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04800"/>
            <a:ext cx="8153400" cy="990600"/>
          </a:xfrm>
        </p:spPr>
        <p:txBody>
          <a:bodyPr/>
          <a:lstStyle/>
          <a:p>
            <a:r>
              <a:rPr lang="en-US" dirty="0" smtClean="0"/>
              <a:t>182 Organizations (2012-2015)</a:t>
            </a:r>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360737484"/>
              </p:ext>
            </p:extLst>
          </p:nvPr>
        </p:nvGraphicFramePr>
        <p:xfrm>
          <a:off x="612774" y="1600200"/>
          <a:ext cx="8226425"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8606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Regional Representation</a:t>
            </a:r>
            <a:endParaRPr lang="en-US" sz="3600" dirty="0"/>
          </a:p>
        </p:txBody>
      </p:sp>
      <p:pic>
        <p:nvPicPr>
          <p:cNvPr id="1026" name="Picture 2" descr="http://d-maps.com/m/america/usa/pennsylvanie/allegheny/allegheny3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55955"/>
            <a:ext cx="5629275" cy="51864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upload.wikimedia.org/wikipedia/commons/thumb/d/d8/Person_icon_BLACK-01.svg/721px-Person_icon_BLACK-01.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3" r="20971"/>
          <a:stretch/>
        </p:blipFill>
        <p:spPr bwMode="auto">
          <a:xfrm>
            <a:off x="2576206" y="3515380"/>
            <a:ext cx="412955"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upload.wikimedia.org/wikipedia/commons/thumb/d/d8/Person_icon_BLACK-01.svg/721px-Person_icon_BLACK-01.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3" r="20971"/>
          <a:stretch/>
        </p:blipFill>
        <p:spPr bwMode="auto">
          <a:xfrm>
            <a:off x="2912959" y="3515380"/>
            <a:ext cx="412955"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upload.wikimedia.org/wikipedia/commons/thumb/d/d8/Person_icon_BLACK-01.svg/721px-Person_icon_BLACK-01.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3" r="20971"/>
          <a:stretch/>
        </p:blipFill>
        <p:spPr bwMode="auto">
          <a:xfrm>
            <a:off x="3224207" y="3505855"/>
            <a:ext cx="412955"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upload.wikimedia.org/wikipedia/commons/thumb/d/d8/Person_icon_BLACK-01.svg/721px-Person_icon_BLACK-01.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3" r="20971"/>
          <a:stretch/>
        </p:blipFill>
        <p:spPr bwMode="auto">
          <a:xfrm>
            <a:off x="3001450" y="1686580"/>
            <a:ext cx="41295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upload.wikimedia.org/wikipedia/commons/thumb/d/d8/Person_icon_BLACK-01.svg/721px-Person_icon_BLACK-01.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4" r="49833"/>
          <a:stretch/>
        </p:blipFill>
        <p:spPr bwMode="auto">
          <a:xfrm>
            <a:off x="3332362" y="1686580"/>
            <a:ext cx="206477" cy="76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upload.wikimedia.org/wikipedia/commons/thumb/d/d8/Person_icon_BLACK-01.svg/721px-Person_icon_BLACK-01.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3" r="20971"/>
          <a:stretch/>
        </p:blipFill>
        <p:spPr bwMode="auto">
          <a:xfrm>
            <a:off x="3549445" y="3505855"/>
            <a:ext cx="41295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upload.wikimedia.org/wikipedia/commons/thumb/d/d8/Person_icon_BLACK-01.svg/721px-Person_icon_BLACK-01.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3" r="20971"/>
          <a:stretch/>
        </p:blipFill>
        <p:spPr bwMode="auto">
          <a:xfrm>
            <a:off x="3814135" y="5638800"/>
            <a:ext cx="41295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upload.wikimedia.org/wikipedia/commons/thumb/d/d8/Person_icon_BLACK-01.svg/721px-Person_icon_BLACK-01.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3" r="39395"/>
          <a:stretch/>
        </p:blipFill>
        <p:spPr bwMode="auto">
          <a:xfrm>
            <a:off x="4123851" y="5638800"/>
            <a:ext cx="281156" cy="76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upload.wikimedia.org/wikipedia/commons/thumb/d/d8/Person_icon_BLACK-01.svg/721px-Person_icon_BLACK-01.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3" r="20971"/>
          <a:stretch/>
        </p:blipFill>
        <p:spPr bwMode="auto">
          <a:xfrm>
            <a:off x="4857291" y="3377631"/>
            <a:ext cx="412955"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upload.wikimedia.org/wikipedia/commons/thumb/d/d8/Person_icon_BLACK-01.svg/721px-Person_icon_BLACK-01.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3" r="20971"/>
          <a:stretch/>
        </p:blipFill>
        <p:spPr bwMode="auto">
          <a:xfrm>
            <a:off x="5167006" y="3377631"/>
            <a:ext cx="412955" cy="762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upload.wikimedia.org/wikipedia/commons/thumb/d/d8/Person_icon_BLACK-01.svg/721px-Person_icon_BLACK-01.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4" r="49833"/>
          <a:stretch/>
        </p:blipFill>
        <p:spPr bwMode="auto">
          <a:xfrm>
            <a:off x="695325" y="3438525"/>
            <a:ext cx="206477"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itesatlas.com/Flash/USCan/static/PAOP-800.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91" t="20268" r="4558" b="21991"/>
          <a:stretch/>
        </p:blipFill>
        <p:spPr bwMode="auto">
          <a:xfrm>
            <a:off x="6143625" y="1600200"/>
            <a:ext cx="2676525" cy="1721958"/>
          </a:xfrm>
          <a:prstGeom prst="rect">
            <a:avLst/>
          </a:prstGeom>
          <a:noFill/>
          <a:ln w="1905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49" name="Picture 4" descr="http://upload.wikimedia.org/wikipedia/commons/thumb/d/d8/Person_icon_BLACK-01.svg/721px-Person_icon_BLACK-01.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3" r="20971"/>
          <a:stretch/>
        </p:blipFill>
        <p:spPr bwMode="auto">
          <a:xfrm>
            <a:off x="7081685" y="2179158"/>
            <a:ext cx="412955" cy="762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http://upload.wikimedia.org/wikipedia/commons/thumb/d/d8/Person_icon_BLACK-01.svg/721px-Person_icon_BLACK-01.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3" r="20971"/>
          <a:stretch/>
        </p:blipFill>
        <p:spPr bwMode="auto">
          <a:xfrm>
            <a:off x="7391400" y="2179158"/>
            <a:ext cx="412955" cy="762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http://upload.wikimedia.org/wikipedia/commons/thumb/d/d8/Person_icon_BLACK-01.svg/721px-Person_icon_BLACK-01.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3" r="20971"/>
          <a:stretch/>
        </p:blipFill>
        <p:spPr bwMode="auto">
          <a:xfrm>
            <a:off x="7284934" y="4467225"/>
            <a:ext cx="412955" cy="762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upload.wikimedia.org/wikipedia/commons/thumb/d/d8/Person_icon_BLACK-01.svg/721px-Person_icon_BLACK-01.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3" r="20971"/>
          <a:stretch/>
        </p:blipFill>
        <p:spPr bwMode="auto">
          <a:xfrm>
            <a:off x="7583588" y="4467225"/>
            <a:ext cx="412955" cy="762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http://upload.wikimedia.org/wikipedia/commons/thumb/d/d8/Person_icon_BLACK-01.svg/721px-Person_icon_BLACK-01.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3" r="20971"/>
          <a:stretch/>
        </p:blipFill>
        <p:spPr bwMode="auto">
          <a:xfrm>
            <a:off x="7892845" y="4467225"/>
            <a:ext cx="412955" cy="7620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http://upload.wikimedia.org/wikipedia/commons/thumb/d/d8/Person_icon_BLACK-01.svg/721px-Person_icon_BLACK-01.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3" r="20971"/>
          <a:stretch/>
        </p:blipFill>
        <p:spPr bwMode="auto">
          <a:xfrm>
            <a:off x="7288162" y="5181600"/>
            <a:ext cx="412955" cy="7620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upload.wikimedia.org/wikipedia/commons/thumb/d/d8/Person_icon_BLACK-01.svg/721px-Person_icon_BLACK-01.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3" r="20971"/>
          <a:stretch/>
        </p:blipFill>
        <p:spPr bwMode="auto">
          <a:xfrm>
            <a:off x="7586816" y="5181600"/>
            <a:ext cx="412955" cy="7620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http://upload.wikimedia.org/wikipedia/commons/thumb/d/d8/Person_icon_BLACK-01.svg/721px-Person_icon_BLACK-01.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3" r="20971"/>
          <a:stretch/>
        </p:blipFill>
        <p:spPr bwMode="auto">
          <a:xfrm>
            <a:off x="7896073" y="5181600"/>
            <a:ext cx="412955" cy="76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74439" y="4277380"/>
            <a:ext cx="1299535" cy="523220"/>
          </a:xfrm>
          <a:prstGeom prst="rect">
            <a:avLst/>
          </a:prstGeom>
          <a:noFill/>
        </p:spPr>
        <p:txBody>
          <a:bodyPr wrap="square" rtlCol="0">
            <a:spAutoFit/>
          </a:bodyPr>
          <a:lstStyle/>
          <a:p>
            <a:pPr algn="ctr"/>
            <a:r>
              <a:rPr lang="en-US" sz="1400" dirty="0" smtClean="0"/>
              <a:t>23% City of Pittsburgh</a:t>
            </a:r>
            <a:endParaRPr lang="en-US" sz="1400" dirty="0"/>
          </a:p>
        </p:txBody>
      </p:sp>
      <p:sp>
        <p:nvSpPr>
          <p:cNvPr id="63" name="TextBox 62"/>
          <p:cNvSpPr txBox="1"/>
          <p:nvPr/>
        </p:nvSpPr>
        <p:spPr>
          <a:xfrm>
            <a:off x="2438400" y="2372380"/>
            <a:ext cx="1794533" cy="523220"/>
          </a:xfrm>
          <a:prstGeom prst="rect">
            <a:avLst/>
          </a:prstGeom>
          <a:noFill/>
        </p:spPr>
        <p:txBody>
          <a:bodyPr wrap="square" rtlCol="0">
            <a:spAutoFit/>
          </a:bodyPr>
          <a:lstStyle/>
          <a:p>
            <a:pPr algn="ctr"/>
            <a:r>
              <a:rPr lang="en-US" sz="1400" dirty="0" smtClean="0"/>
              <a:t>8% Northern </a:t>
            </a:r>
          </a:p>
          <a:p>
            <a:pPr algn="ctr"/>
            <a:r>
              <a:rPr lang="en-US" sz="1400" dirty="0" smtClean="0"/>
              <a:t>Allegheny County</a:t>
            </a:r>
            <a:endParaRPr lang="en-US" sz="1400" dirty="0"/>
          </a:p>
        </p:txBody>
      </p:sp>
      <p:sp>
        <p:nvSpPr>
          <p:cNvPr id="64" name="TextBox 63"/>
          <p:cNvSpPr txBox="1"/>
          <p:nvPr/>
        </p:nvSpPr>
        <p:spPr>
          <a:xfrm>
            <a:off x="3224206" y="5111175"/>
            <a:ext cx="1794533" cy="523220"/>
          </a:xfrm>
          <a:prstGeom prst="rect">
            <a:avLst/>
          </a:prstGeom>
          <a:noFill/>
        </p:spPr>
        <p:txBody>
          <a:bodyPr wrap="square" rtlCol="0">
            <a:spAutoFit/>
          </a:bodyPr>
          <a:lstStyle/>
          <a:p>
            <a:pPr algn="ctr"/>
            <a:r>
              <a:rPr lang="en-US" sz="1400" dirty="0" smtClean="0"/>
              <a:t>10% Southern </a:t>
            </a:r>
          </a:p>
          <a:p>
            <a:pPr algn="ctr"/>
            <a:r>
              <a:rPr lang="en-US" sz="1400" dirty="0" smtClean="0"/>
              <a:t>Allegheny County</a:t>
            </a:r>
            <a:endParaRPr lang="en-US" sz="1400" dirty="0"/>
          </a:p>
        </p:txBody>
      </p:sp>
      <p:sp>
        <p:nvSpPr>
          <p:cNvPr id="65" name="TextBox 64"/>
          <p:cNvSpPr txBox="1"/>
          <p:nvPr/>
        </p:nvSpPr>
        <p:spPr>
          <a:xfrm>
            <a:off x="685800" y="3578311"/>
            <a:ext cx="1794533" cy="523220"/>
          </a:xfrm>
          <a:prstGeom prst="rect">
            <a:avLst/>
          </a:prstGeom>
          <a:noFill/>
        </p:spPr>
        <p:txBody>
          <a:bodyPr wrap="square" rtlCol="0">
            <a:spAutoFit/>
          </a:bodyPr>
          <a:lstStyle/>
          <a:p>
            <a:pPr algn="ctr"/>
            <a:r>
              <a:rPr lang="en-US" sz="1400" dirty="0" smtClean="0"/>
              <a:t>3% Western</a:t>
            </a:r>
          </a:p>
          <a:p>
            <a:pPr algn="ctr"/>
            <a:r>
              <a:rPr lang="en-US" sz="1400" dirty="0" smtClean="0"/>
              <a:t>Allegheny County</a:t>
            </a:r>
            <a:endParaRPr lang="en-US" sz="1400" dirty="0"/>
          </a:p>
        </p:txBody>
      </p:sp>
      <p:sp>
        <p:nvSpPr>
          <p:cNvPr id="66" name="TextBox 65"/>
          <p:cNvSpPr txBox="1"/>
          <p:nvPr/>
        </p:nvSpPr>
        <p:spPr>
          <a:xfrm>
            <a:off x="4010628" y="2913238"/>
            <a:ext cx="1794533" cy="523220"/>
          </a:xfrm>
          <a:prstGeom prst="rect">
            <a:avLst/>
          </a:prstGeom>
          <a:noFill/>
        </p:spPr>
        <p:txBody>
          <a:bodyPr wrap="square" rtlCol="0">
            <a:spAutoFit/>
          </a:bodyPr>
          <a:lstStyle/>
          <a:p>
            <a:pPr algn="ctr"/>
            <a:r>
              <a:rPr lang="en-US" sz="1400" dirty="0" smtClean="0"/>
              <a:t>12% Eastern</a:t>
            </a:r>
          </a:p>
          <a:p>
            <a:pPr algn="ctr"/>
            <a:r>
              <a:rPr lang="en-US" sz="1400" dirty="0" smtClean="0"/>
              <a:t>Allegheny County</a:t>
            </a:r>
            <a:endParaRPr lang="en-US" sz="1400" dirty="0"/>
          </a:p>
        </p:txBody>
      </p:sp>
      <p:sp>
        <p:nvSpPr>
          <p:cNvPr id="67" name="TextBox 66"/>
          <p:cNvSpPr txBox="1"/>
          <p:nvPr/>
        </p:nvSpPr>
        <p:spPr>
          <a:xfrm>
            <a:off x="7227255" y="5981700"/>
            <a:ext cx="1299535" cy="738664"/>
          </a:xfrm>
          <a:prstGeom prst="rect">
            <a:avLst/>
          </a:prstGeom>
          <a:noFill/>
        </p:spPr>
        <p:txBody>
          <a:bodyPr wrap="square" rtlCol="0">
            <a:spAutoFit/>
          </a:bodyPr>
          <a:lstStyle/>
          <a:p>
            <a:pPr algn="ctr"/>
            <a:r>
              <a:rPr lang="en-US" sz="1400" dirty="0" smtClean="0"/>
              <a:t>34% Greater Pittsburgh Area (SWPA)</a:t>
            </a:r>
            <a:endParaRPr lang="en-US" sz="1400" dirty="0"/>
          </a:p>
        </p:txBody>
      </p:sp>
      <p:sp>
        <p:nvSpPr>
          <p:cNvPr id="68" name="TextBox 67"/>
          <p:cNvSpPr txBox="1"/>
          <p:nvPr/>
        </p:nvSpPr>
        <p:spPr>
          <a:xfrm>
            <a:off x="6610083" y="2895600"/>
            <a:ext cx="1743607" cy="307777"/>
          </a:xfrm>
          <a:prstGeom prst="rect">
            <a:avLst/>
          </a:prstGeom>
          <a:noFill/>
        </p:spPr>
        <p:txBody>
          <a:bodyPr wrap="square" rtlCol="0">
            <a:spAutoFit/>
          </a:bodyPr>
          <a:lstStyle/>
          <a:p>
            <a:pPr algn="ctr"/>
            <a:r>
              <a:rPr lang="en-US" sz="1400" dirty="0" smtClean="0"/>
              <a:t>7% Pennsylvania</a:t>
            </a:r>
            <a:endParaRPr lang="en-US" sz="1400" dirty="0"/>
          </a:p>
        </p:txBody>
      </p:sp>
      <p:sp>
        <p:nvSpPr>
          <p:cNvPr id="5" name="Right Brace 4"/>
          <p:cNvSpPr/>
          <p:nvPr/>
        </p:nvSpPr>
        <p:spPr>
          <a:xfrm>
            <a:off x="6143625" y="3578311"/>
            <a:ext cx="1083630" cy="3051089"/>
          </a:xfrm>
          <a:prstGeom prst="rightBrace">
            <a:avLst/>
          </a:prstGeom>
          <a:solidFill>
            <a:schemeClr val="bg1"/>
          </a:solidFill>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0" name="TextBox 69"/>
          <p:cNvSpPr txBox="1"/>
          <p:nvPr/>
        </p:nvSpPr>
        <p:spPr>
          <a:xfrm>
            <a:off x="381000" y="5976461"/>
            <a:ext cx="2738436" cy="738664"/>
          </a:xfrm>
          <a:prstGeom prst="rect">
            <a:avLst/>
          </a:prstGeom>
          <a:solidFill>
            <a:srgbClr val="9AAAD2"/>
          </a:solidFill>
        </p:spPr>
        <p:txBody>
          <a:bodyPr wrap="square" rtlCol="0">
            <a:spAutoFit/>
          </a:bodyPr>
          <a:lstStyle/>
          <a:p>
            <a:r>
              <a:rPr lang="en-US" sz="1400" dirty="0" smtClean="0"/>
              <a:t>2% N/A</a:t>
            </a:r>
          </a:p>
          <a:p>
            <a:endParaRPr lang="en-US" sz="1400" dirty="0"/>
          </a:p>
          <a:p>
            <a:r>
              <a:rPr lang="en-US" sz="1400" dirty="0" smtClean="0"/>
              <a:t>1% National</a:t>
            </a:r>
            <a:endParaRPr lang="en-US" sz="1400" dirty="0"/>
          </a:p>
        </p:txBody>
      </p:sp>
    </p:spTree>
    <p:extLst>
      <p:ext uri="{BB962C8B-B14F-4D97-AF65-F5344CB8AC3E}">
        <p14:creationId xmlns:p14="http://schemas.microsoft.com/office/powerpoint/2010/main" val="432838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a:t>
            </a:r>
            <a:r>
              <a:rPr lang="en-US" sz="3200" dirty="0" smtClean="0"/>
              <a:t>are the main reasons you’ve attended HEN meetings or events in the past? </a:t>
            </a:r>
            <a:endParaRPr lang="en-US" sz="3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537" b="7240"/>
          <a:stretch/>
        </p:blipFill>
        <p:spPr>
          <a:xfrm>
            <a:off x="-12290" y="1286062"/>
            <a:ext cx="9156290" cy="5552273"/>
          </a:xfrm>
          <a:prstGeom prst="rect">
            <a:avLst/>
          </a:prstGeom>
        </p:spPr>
      </p:pic>
    </p:spTree>
    <p:extLst>
      <p:ext uri="{BB962C8B-B14F-4D97-AF65-F5344CB8AC3E}">
        <p14:creationId xmlns:p14="http://schemas.microsoft.com/office/powerpoint/2010/main" val="32478510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9508</TotalTime>
  <Words>579</Words>
  <Application>Microsoft Office PowerPoint</Application>
  <PresentationFormat>On-screen Show (4:3)</PresentationFormat>
  <Paragraphs>79</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Median</vt:lpstr>
      <vt:lpstr>Homeless Education Network Assessment &amp; Community  Feedback</vt:lpstr>
      <vt:lpstr>Discussion Goals</vt:lpstr>
      <vt:lpstr>What is the Homeless Education Network?</vt:lpstr>
      <vt:lpstr>Vision</vt:lpstr>
      <vt:lpstr>PowerPoint Presentation</vt:lpstr>
      <vt:lpstr>Faces of HEN</vt:lpstr>
      <vt:lpstr>182 Organizations (2012-2015)</vt:lpstr>
      <vt:lpstr>Regional Representation</vt:lpstr>
      <vt:lpstr>What are the main reasons you’ve attended HEN meetings or events in the past? </vt:lpstr>
      <vt:lpstr>Which of the following has been a result of your participation in HEN?</vt:lpstr>
      <vt:lpstr>Which of the following has been a result of your participation in HEN?</vt:lpstr>
      <vt:lpstr>Has your participation in HEN had a positive impact on your work? </vt:lpstr>
      <vt:lpstr>Which types of HEN activities would you like to see more of in the future? </vt:lpstr>
      <vt:lpstr>In the next 3 years, what outcomes to you hope the HEN will be able to accomplish? </vt:lpstr>
      <vt:lpstr>Preliminary Takeaways</vt:lpstr>
      <vt:lpstr>Discussion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Homeless Education Network Stakeholder Survey</dc:title>
  <dc:creator>Laura Bailey</dc:creator>
  <cp:lastModifiedBy>Laura Bailey</cp:lastModifiedBy>
  <cp:revision>226</cp:revision>
  <cp:lastPrinted>2015-09-16T20:55:43Z</cp:lastPrinted>
  <dcterms:created xsi:type="dcterms:W3CDTF">2015-06-17T14:28:03Z</dcterms:created>
  <dcterms:modified xsi:type="dcterms:W3CDTF">2015-09-16T21:06:13Z</dcterms:modified>
</cp:coreProperties>
</file>